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3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67" r:id="rId12"/>
    <p:sldId id="268" r:id="rId13"/>
    <p:sldId id="269" r:id="rId14"/>
    <p:sldId id="280" r:id="rId15"/>
    <p:sldId id="270" r:id="rId16"/>
    <p:sldId id="271" r:id="rId17"/>
    <p:sldId id="272" r:id="rId18"/>
    <p:sldId id="273" r:id="rId19"/>
    <p:sldId id="258" r:id="rId20"/>
    <p:sldId id="279" r:id="rId21"/>
    <p:sldId id="278" r:id="rId22"/>
  </p:sldIdLst>
  <p:sldSz cx="9144000" cy="6858000" type="screen4x3"/>
  <p:notesSz cx="6858000" cy="91440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17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‹N›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projecteuclid.org/download/pdf_1/euclid.ss/1177013604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://www.utstat.toronto.edu/~brunner/oldclass/2201s11/readings/glmboo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://hunch.net/~coms-4771/quinlan.pdf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mlbench" TargetMode="External"/><Relationship Id="rId2" Type="http://schemas.openxmlformats.org/officeDocument/2006/relationships/hyperlink" Target="https://cran.r-project.org/package=car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cran.r-project.org/package=e107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tidyvers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ran.r-project.org/package=dply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ran.r-project.org/package=ggplot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0A70597A-4C7B-4E13-A068-29DDC2BDE62A}"/>
              </a:ext>
            </a:extLst>
          </p:cNvPr>
          <p:cNvSpPr/>
          <p:nvPr/>
        </p:nvSpPr>
        <p:spPr>
          <a:xfrm>
            <a:off x="4516174" y="3262199"/>
            <a:ext cx="347959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513EF417-3ADF-4D72-B444-50C52C18F25D}"/>
              </a:ext>
            </a:extLst>
          </p:cNvPr>
          <p:cNvSpPr/>
          <p:nvPr/>
        </p:nvSpPr>
        <p:spPr>
          <a:xfrm>
            <a:off x="4639134" y="1514303"/>
            <a:ext cx="279852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4C940800-0D9B-44D7-9BFD-CB7FC8786B4C}"/>
              </a:ext>
            </a:extLst>
          </p:cNvPr>
          <p:cNvSpPr/>
          <p:nvPr/>
        </p:nvSpPr>
        <p:spPr>
          <a:xfrm>
            <a:off x="3797300" y="1501103"/>
            <a:ext cx="470352" cy="36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04264FE5-4F8B-44B7-880B-3033E5627E2C}"/>
              </a:ext>
            </a:extLst>
          </p:cNvPr>
          <p:cNvSpPr/>
          <p:nvPr/>
        </p:nvSpPr>
        <p:spPr>
          <a:xfrm>
            <a:off x="4051317" y="4690087"/>
            <a:ext cx="216335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http://www.utstat.toronto.edu/~brunner/oldclass/2201s11/readings/glmbook.pdf</a:t>
            </a:r>
            <a:endParaRPr lang="it-IT" dirty="0"/>
          </a:p>
          <a:p>
            <a:r>
              <a:rPr lang="it-IT" dirty="0">
                <a:hlinkClick r:id="rId3"/>
              </a:rPr>
              <a:t>https://projecteuclid.org/download/pdf_1/euclid.ss/1177013604</a:t>
            </a:r>
            <a:r>
              <a:rPr lang="it-IT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8370" y="174048"/>
            <a:ext cx="3019557" cy="57477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Still to be completed,  this is not enough clear in my opinion. Need to find an effective way to do it.</a:t>
            </a:r>
          </a:p>
          <a:p>
            <a:endParaRPr lang="en-GB" sz="1050" dirty="0">
              <a:latin typeface="+mn-lt"/>
            </a:endParaRPr>
          </a:p>
          <a:p>
            <a:r>
              <a:rPr lang="en-GB" sz="1050" dirty="0">
                <a:latin typeface="+mn-lt"/>
              </a:rPr>
              <a:t>Maybe it is worth including the algorithm that does the job</a:t>
            </a: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xmlns="" id="{7454B7B5-6D2D-4BF2-A319-FE6FBADC9DC6}"/>
              </a:ext>
            </a:extLst>
          </p:cNvPr>
          <p:cNvSpPr/>
          <p:nvPr/>
        </p:nvSpPr>
        <p:spPr>
          <a:xfrm>
            <a:off x="573187" y="47533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Additive </a:t>
            </a:r>
            <a:r>
              <a:rPr lang="en-US" sz="1400" kern="1200" dirty="0"/>
              <a:t>Model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xmlns="" id="{B631BE80-5F6E-46BC-B062-A3236F152E7A}"/>
              </a:ext>
            </a:extLst>
          </p:cNvPr>
          <p:cNvSpPr/>
          <p:nvPr/>
        </p:nvSpPr>
        <p:spPr>
          <a:xfrm>
            <a:off x="341977" y="300705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Linear </a:t>
            </a:r>
            <a:r>
              <a:rPr lang="en-US" sz="1400" kern="1200" dirty="0"/>
              <a:t>Model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xmlns="" id="{2FC62E4D-8F0A-48E0-9ED8-535CBAA2B33B}"/>
              </a:ext>
            </a:extLst>
          </p:cNvPr>
          <p:cNvSpPr/>
          <p:nvPr/>
        </p:nvSpPr>
        <p:spPr>
          <a:xfrm>
            <a:off x="186207" y="133842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Linear</a:t>
            </a:r>
            <a:r>
              <a:rPr lang="en-US" sz="1400" kern="1200" dirty="0"/>
              <a:t> Model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xmlns="" id="{F0E938A8-2DE4-41FE-BE67-75062A821716}"/>
              </a:ext>
            </a:extLst>
          </p:cNvPr>
          <p:cNvSpPr/>
          <p:nvPr/>
        </p:nvSpPr>
        <p:spPr>
          <a:xfrm flipV="1">
            <a:off x="1606440" y="1319369"/>
            <a:ext cx="279925" cy="2705851"/>
          </a:xfrm>
          <a:prstGeom prst="leftBrace">
            <a:avLst>
              <a:gd name="adj1" fmla="val 8333"/>
              <a:gd name="adj2" fmla="val 20470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xmlns="" id="{974CCB39-1D65-4A87-AD79-04DD2536F9AA}"/>
              </a:ext>
            </a:extLst>
          </p:cNvPr>
          <p:cNvSpPr/>
          <p:nvPr/>
        </p:nvSpPr>
        <p:spPr>
          <a:xfrm>
            <a:off x="725503" y="2327614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xmlns="" id="{BDAC3063-C337-4ED5-8B6B-E8D1E01B189E}"/>
              </a:ext>
            </a:extLst>
          </p:cNvPr>
          <p:cNvSpPr/>
          <p:nvPr/>
        </p:nvSpPr>
        <p:spPr>
          <a:xfrm>
            <a:off x="977242" y="4096238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xmlns="" id="{A0DACEC9-C14C-4B10-BA65-BFF42439DC19}"/>
              </a:ext>
            </a:extLst>
          </p:cNvPr>
          <p:cNvSpPr/>
          <p:nvPr/>
        </p:nvSpPr>
        <p:spPr>
          <a:xfrm>
            <a:off x="3171035" y="2100810"/>
            <a:ext cx="782258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Response</a:t>
            </a:r>
            <a:r>
              <a:rPr lang="en-US" sz="1100" kern="1200" dirty="0"/>
              <a:t> Variable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90374AA1-72E5-4423-A135-AC4151611C0F}"/>
              </a:ext>
            </a:extLst>
          </p:cNvPr>
          <p:cNvCxnSpPr>
            <a:cxnSpLocks/>
            <a:stCxn id="16" idx="2"/>
            <a:endCxn id="15" idx="2"/>
          </p:cNvCxnSpPr>
          <p:nvPr/>
        </p:nvCxnSpPr>
        <p:spPr>
          <a:xfrm flipV="1">
            <a:off x="3895357" y="1861103"/>
            <a:ext cx="137119" cy="239707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A549D15E-AAD2-44F3-917A-8A719D066626}"/>
              </a:ext>
            </a:extLst>
          </p:cNvPr>
          <p:cNvCxnSpPr>
            <a:cxnSpLocks/>
            <a:stCxn id="22" idx="1"/>
            <a:endCxn id="28" idx="2"/>
          </p:cNvCxnSpPr>
          <p:nvPr/>
        </p:nvCxnSpPr>
        <p:spPr>
          <a:xfrm flipV="1">
            <a:off x="4728666" y="1847903"/>
            <a:ext cx="50394" cy="171680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2">
            <a:extLst>
              <a:ext uri="{FF2B5EF4-FFF2-40B4-BE49-F238E27FC236}">
                <a16:creationId xmlns:a16="http://schemas.microsoft.com/office/drawing/2014/main" xmlns="" id="{541281D6-EB4A-4565-B570-317EFAE8DC21}"/>
              </a:ext>
            </a:extLst>
          </p:cNvPr>
          <p:cNvSpPr/>
          <p:nvPr/>
        </p:nvSpPr>
        <p:spPr>
          <a:xfrm>
            <a:off x="3530634" y="2812039"/>
            <a:ext cx="104136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Link</a:t>
            </a:r>
            <a:r>
              <a:rPr lang="en-US" sz="1100" kern="1200" dirty="0"/>
              <a:t>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xmlns="" id="{7EAA11B9-7D8E-4BBF-8D52-CC9A9F184F31}"/>
              </a:ext>
            </a:extLst>
          </p:cNvPr>
          <p:cNvCxnSpPr>
            <a:cxnSpLocks/>
            <a:stCxn id="30" idx="5"/>
            <a:endCxn id="32" idx="0"/>
          </p:cNvCxnSpPr>
          <p:nvPr/>
        </p:nvCxnSpPr>
        <p:spPr>
          <a:xfrm>
            <a:off x="4494874" y="3101967"/>
            <a:ext cx="195280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12">
            <a:extLst>
              <a:ext uri="{FF2B5EF4-FFF2-40B4-BE49-F238E27FC236}">
                <a16:creationId xmlns:a16="http://schemas.microsoft.com/office/drawing/2014/main" xmlns="" id="{22989CB8-FB90-4199-9308-04EFAFBF1CF4}"/>
              </a:ext>
            </a:extLst>
          </p:cNvPr>
          <p:cNvSpPr/>
          <p:nvPr/>
        </p:nvSpPr>
        <p:spPr>
          <a:xfrm>
            <a:off x="3047115" y="4239927"/>
            <a:ext cx="117127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Smooth</a:t>
            </a:r>
            <a:r>
              <a:rPr lang="en-US" sz="1100" kern="1200" dirty="0"/>
              <a:t> function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FE91039B-07C3-4F70-B857-CAF996C2FF6F}"/>
              </a:ext>
            </a:extLst>
          </p:cNvPr>
          <p:cNvCxnSpPr>
            <a:cxnSpLocks/>
            <a:stCxn id="42" idx="5"/>
            <a:endCxn id="41" idx="0"/>
          </p:cNvCxnSpPr>
          <p:nvPr/>
        </p:nvCxnSpPr>
        <p:spPr>
          <a:xfrm>
            <a:off x="4131643" y="4529855"/>
            <a:ext cx="27842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xmlns="" id="{9567214E-228D-4B4C-8C83-6ECA5C78632D}"/>
              </a:ext>
            </a:extLst>
          </p:cNvPr>
          <p:cNvSpPr/>
          <p:nvPr/>
        </p:nvSpPr>
        <p:spPr>
          <a:xfrm flipV="1">
            <a:off x="1411397" y="1298589"/>
            <a:ext cx="212930" cy="959340"/>
          </a:xfrm>
          <a:prstGeom prst="leftBrace">
            <a:avLst>
              <a:gd name="adj1" fmla="val 8333"/>
              <a:gd name="adj2" fmla="val 23657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xmlns="" id="{655D7E34-62B4-4D57-B57E-2CB4939C6D81}"/>
              </a:ext>
            </a:extLst>
          </p:cNvPr>
          <p:cNvSpPr/>
          <p:nvPr/>
        </p:nvSpPr>
        <p:spPr>
          <a:xfrm flipV="1">
            <a:off x="1848458" y="1311287"/>
            <a:ext cx="279925" cy="4309537"/>
          </a:xfrm>
          <a:prstGeom prst="leftBrace">
            <a:avLst>
              <a:gd name="adj1" fmla="val 8333"/>
              <a:gd name="adj2" fmla="val 9272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088684E0-44B8-4563-97DA-539036C64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4"/>
          <a:stretch/>
        </p:blipFill>
        <p:spPr>
          <a:xfrm>
            <a:off x="-4785974" y="1197982"/>
            <a:ext cx="4467121" cy="4680000"/>
          </a:xfrm>
          <a:prstGeom prst="rect">
            <a:avLst/>
          </a:prstGeom>
        </p:spPr>
      </p:pic>
      <p:sp>
        <p:nvSpPr>
          <p:cNvPr id="22" name="Freeform 12">
            <a:extLst>
              <a:ext uri="{FF2B5EF4-FFF2-40B4-BE49-F238E27FC236}">
                <a16:creationId xmlns:a16="http://schemas.microsoft.com/office/drawing/2014/main" xmlns="" id="{311BC9CE-9580-4F85-9BD5-DC19623C0A2E}"/>
              </a:ext>
            </a:extLst>
          </p:cNvPr>
          <p:cNvSpPr/>
          <p:nvPr/>
        </p:nvSpPr>
        <p:spPr>
          <a:xfrm>
            <a:off x="4621329" y="2019583"/>
            <a:ext cx="1449270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Covariates</a:t>
            </a:r>
            <a:r>
              <a:rPr lang="en-US" sz="1100" kern="1200" dirty="0"/>
              <a:t> vector </a:t>
            </a:r>
            <a:r>
              <a:rPr lang="en-US" sz="1100" dirty="0"/>
              <a:t>(predictor variables)</a:t>
            </a:r>
            <a:endParaRPr lang="en-US" sz="1100" kern="1200" dirty="0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xmlns="" id="{94B68915-0944-412D-8A1D-A8F9007B6970}"/>
              </a:ext>
            </a:extLst>
          </p:cNvPr>
          <p:cNvGrpSpPr/>
          <p:nvPr/>
        </p:nvGrpSpPr>
        <p:grpSpPr>
          <a:xfrm>
            <a:off x="6098370" y="836873"/>
            <a:ext cx="3019557" cy="1861283"/>
            <a:chOff x="6017436" y="1059313"/>
            <a:chExt cx="3019557" cy="1861283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xmlns="" id="{8241FFBD-1B50-485B-8A4F-73B2DAD69ADF}"/>
                </a:ext>
              </a:extLst>
            </p:cNvPr>
            <p:cNvGrpSpPr/>
            <p:nvPr/>
          </p:nvGrpSpPr>
          <p:grpSpPr>
            <a:xfrm>
              <a:off x="6292948" y="1174516"/>
              <a:ext cx="2744045" cy="1710817"/>
              <a:chOff x="5854900" y="1416549"/>
              <a:chExt cx="2744045" cy="171081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xmlns="" id="{E0E7AF8F-5485-4198-8D00-69EC92BCF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4900" y="1416549"/>
                <a:ext cx="2599042" cy="17108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xmlns="" id="{D01CE9CC-70E5-4EF7-8670-2A2C41826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5550" y="1670678"/>
                <a:ext cx="420057" cy="811708"/>
              </a:xfrm>
              <a:prstGeom prst="line">
                <a:avLst/>
              </a:prstGeom>
              <a:ln w="19050">
                <a:solidFill>
                  <a:srgbClr val="728FA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xmlns="" id="{80E478D6-6F55-480E-9B52-B2A3F915B203}"/>
                  </a:ext>
                </a:extLst>
              </p:cNvPr>
              <p:cNvSpPr/>
              <p:nvPr/>
            </p:nvSpPr>
            <p:spPr>
              <a:xfrm>
                <a:off x="7654396" y="1700935"/>
                <a:ext cx="528014" cy="679487"/>
              </a:xfrm>
              <a:custGeom>
                <a:avLst/>
                <a:gdLst>
                  <a:gd name="connsiteX0" fmla="*/ 0 w 396030"/>
                  <a:gd name="connsiteY0" fmla="*/ 0 h 553226"/>
                  <a:gd name="connsiteX1" fmla="*/ 217851 w 396030"/>
                  <a:gd name="connsiteY1" fmla="*/ 128990 h 553226"/>
                  <a:gd name="connsiteX2" fmla="*/ 395571 w 396030"/>
                  <a:gd name="connsiteY2" fmla="*/ 114658 h 553226"/>
                  <a:gd name="connsiteX3" fmla="*/ 269447 w 396030"/>
                  <a:gd name="connsiteY3" fmla="*/ 318177 h 553226"/>
                  <a:gd name="connsiteX4" fmla="*/ 275180 w 396030"/>
                  <a:gd name="connsiteY4" fmla="*/ 553226 h 553226"/>
                  <a:gd name="connsiteX5" fmla="*/ 275180 w 396030"/>
                  <a:gd name="connsiteY5" fmla="*/ 553226 h 55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6030" h="553226">
                    <a:moveTo>
                      <a:pt x="0" y="0"/>
                    </a:moveTo>
                    <a:cubicBezTo>
                      <a:pt x="75961" y="54940"/>
                      <a:pt x="151923" y="109880"/>
                      <a:pt x="217851" y="128990"/>
                    </a:cubicBezTo>
                    <a:cubicBezTo>
                      <a:pt x="283779" y="148100"/>
                      <a:pt x="386972" y="83127"/>
                      <a:pt x="395571" y="114658"/>
                    </a:cubicBezTo>
                    <a:cubicBezTo>
                      <a:pt x="404170" y="146189"/>
                      <a:pt x="289512" y="245082"/>
                      <a:pt x="269447" y="318177"/>
                    </a:cubicBezTo>
                    <a:cubicBezTo>
                      <a:pt x="249382" y="391272"/>
                      <a:pt x="275180" y="553226"/>
                      <a:pt x="275180" y="553226"/>
                    </a:cubicBezTo>
                    <a:lnTo>
                      <a:pt x="275180" y="553226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xmlns="" id="{E1BE92EB-46E2-4B77-B96C-0F87E8338B3B}"/>
                  </a:ext>
                </a:extLst>
              </p:cNvPr>
              <p:cNvSpPr/>
              <p:nvPr/>
            </p:nvSpPr>
            <p:spPr>
              <a:xfrm>
                <a:off x="7332212" y="2485071"/>
                <a:ext cx="1266733" cy="360001"/>
              </a:xfrm>
              <a:custGeom>
                <a:avLst/>
                <a:gdLst>
                  <a:gd name="connsiteX0" fmla="*/ 0 w 1171277"/>
                  <a:gd name="connsiteY0" fmla="*/ 86748 h 867477"/>
                  <a:gd name="connsiteX1" fmla="*/ 86748 w 1171277"/>
                  <a:gd name="connsiteY1" fmla="*/ 0 h 867477"/>
                  <a:gd name="connsiteX2" fmla="*/ 1084529 w 1171277"/>
                  <a:gd name="connsiteY2" fmla="*/ 0 h 867477"/>
                  <a:gd name="connsiteX3" fmla="*/ 1171277 w 1171277"/>
                  <a:gd name="connsiteY3" fmla="*/ 86748 h 867477"/>
                  <a:gd name="connsiteX4" fmla="*/ 1171277 w 1171277"/>
                  <a:gd name="connsiteY4" fmla="*/ 780729 h 867477"/>
                  <a:gd name="connsiteX5" fmla="*/ 1084529 w 1171277"/>
                  <a:gd name="connsiteY5" fmla="*/ 867477 h 867477"/>
                  <a:gd name="connsiteX6" fmla="*/ 86748 w 1171277"/>
                  <a:gd name="connsiteY6" fmla="*/ 867477 h 867477"/>
                  <a:gd name="connsiteX7" fmla="*/ 0 w 1171277"/>
                  <a:gd name="connsiteY7" fmla="*/ 780729 h 867477"/>
                  <a:gd name="connsiteX8" fmla="*/ 0 w 1171277"/>
                  <a:gd name="connsiteY8" fmla="*/ 86748 h 86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867477">
                    <a:moveTo>
                      <a:pt x="0" y="86748"/>
                    </a:moveTo>
                    <a:cubicBezTo>
                      <a:pt x="0" y="38838"/>
                      <a:pt x="38838" y="0"/>
                      <a:pt x="86748" y="0"/>
                    </a:cubicBezTo>
                    <a:lnTo>
                      <a:pt x="1084529" y="0"/>
                    </a:lnTo>
                    <a:cubicBezTo>
                      <a:pt x="1132439" y="0"/>
                      <a:pt x="1171277" y="38838"/>
                      <a:pt x="1171277" y="86748"/>
                    </a:cubicBezTo>
                    <a:lnTo>
                      <a:pt x="1171277" y="780729"/>
                    </a:lnTo>
                    <a:cubicBezTo>
                      <a:pt x="1171277" y="828639"/>
                      <a:pt x="1132439" y="867477"/>
                      <a:pt x="1084529" y="867477"/>
                    </a:cubicBezTo>
                    <a:lnTo>
                      <a:pt x="86748" y="867477"/>
                    </a:lnTo>
                    <a:cubicBezTo>
                      <a:pt x="38838" y="867477"/>
                      <a:pt x="0" y="828639"/>
                      <a:pt x="0" y="780729"/>
                    </a:cubicBezTo>
                    <a:lnTo>
                      <a:pt x="0" y="8674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93988" tIns="93988" rIns="93988" bIns="93988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100" b="1" kern="1200" dirty="0"/>
                  <a:t>Normally distributed errors</a:t>
                </a:r>
                <a:endParaRPr lang="en-US" sz="1100" kern="12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xmlns="" id="{866840AB-2BEA-4A94-8434-AB4028BE98CE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8257541" y="1874989"/>
                <a:ext cx="247586" cy="610082"/>
              </a:xfrm>
              <a:prstGeom prst="straightConnector1">
                <a:avLst/>
              </a:prstGeom>
              <a:ln>
                <a:solidFill>
                  <a:srgbClr val="00AF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xmlns="" id="{19C829F3-DEB2-4051-925F-69F65924EEEA}"/>
                    </a:ext>
                  </a:extLst>
                </p:cNvPr>
                <p:cNvSpPr txBox="1"/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19C829F3-DEB2-4051-925F-69F65924E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xmlns="" id="{647A40A0-7007-4109-BA8B-DAB5F53ECA2B}"/>
                    </a:ext>
                  </a:extLst>
                </p:cNvPr>
                <p:cNvSpPr txBox="1"/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47A40A0-7007-4109-BA8B-DAB5F53EC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xmlns="" id="{27535C90-0AEB-44EB-AF5F-F4D51CCCC786}"/>
              </a:ext>
            </a:extLst>
          </p:cNvPr>
          <p:cNvGrpSpPr/>
          <p:nvPr/>
        </p:nvGrpSpPr>
        <p:grpSpPr>
          <a:xfrm>
            <a:off x="6190586" y="2716688"/>
            <a:ext cx="2648263" cy="2368407"/>
            <a:chOff x="6177105" y="2728639"/>
            <a:chExt cx="2648263" cy="2368407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xmlns="" id="{FA2CDF59-61DB-4962-9524-FCDF72F44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24" b="3986"/>
            <a:stretch/>
          </p:blipFill>
          <p:spPr>
            <a:xfrm>
              <a:off x="6387006" y="2970199"/>
              <a:ext cx="2438362" cy="18608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xmlns="" id="{5F9ED80C-EB26-4AB1-AEA3-F39899402F11}"/>
                </a:ext>
              </a:extLst>
            </p:cNvPr>
            <p:cNvSpPr/>
            <p:nvPr/>
          </p:nvSpPr>
          <p:spPr>
            <a:xfrm>
              <a:off x="7503911" y="3911618"/>
              <a:ext cx="1266733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Binary </a:t>
              </a:r>
              <a:r>
                <a:rPr lang="en-US" sz="1100" kern="1200" dirty="0"/>
                <a:t>Response Variable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xmlns="" id="{A8DABA7E-7526-4263-B8EF-526FEE203849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 flipV="1">
              <a:off x="8466392" y="3320557"/>
              <a:ext cx="210434" cy="59106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xmlns="" id="{72F26442-6A7A-46A8-BF8B-4D09C48F7853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H="1">
              <a:off x="7419352" y="4271619"/>
              <a:ext cx="178377" cy="190593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xmlns="" id="{22060965-E71A-43CF-8112-90E0427823A9}"/>
                    </a:ext>
                  </a:extLst>
                </p:cNvPr>
                <p:cNvSpPr txBox="1"/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2060965-E71A-43CF-8112-90E042782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xmlns="" id="{9BB6AB83-06FC-474F-B50F-5A75759061BF}"/>
                    </a:ext>
                  </a:extLst>
                </p:cNvPr>
                <p:cNvSpPr txBox="1"/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B6AB83-06FC-474F-B50F-5A7575906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it-IT" dirty="0"/>
              </a:p>
              <a:p>
                <a:pPr lvl="4"/>
                <a:r>
                  <a:rPr lang="it-IT" dirty="0"/>
                  <a:t>Linear Regression: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score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endParaRPr lang="it-IT" dirty="0"/>
              </a:p>
              <a:p>
                <a:pPr lvl="4"/>
                <a:r>
                  <a:rPr lang="it-IT" dirty="0"/>
                  <a:t>Logistic Regression: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probability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r>
                  <a:rPr lang="it-IT" dirty="0"/>
                  <a:t>GAM: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no linear I/O relationship</a:t>
                </a:r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interdependencies among covariates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3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155575" y="1273150"/>
            <a:ext cx="4381919" cy="4497921"/>
          </a:xfrm>
        </p:spPr>
        <p:txBody>
          <a:bodyPr/>
          <a:lstStyle/>
          <a:p>
            <a:r>
              <a:rPr lang="it-IT" dirty="0" smtClean="0"/>
              <a:t>A </a:t>
            </a:r>
            <a:r>
              <a:rPr lang="en-US" dirty="0" smtClean="0"/>
              <a:t>conceptually simple algorithm: if you want to classify a new item, look at its </a:t>
            </a:r>
            <a:r>
              <a:rPr lang="en-US" b="1" dirty="0" smtClean="0"/>
              <a:t>neighbors</a:t>
            </a:r>
            <a:r>
              <a:rPr lang="it-IT" dirty="0" smtClean="0"/>
              <a:t>!</a:t>
            </a:r>
          </a:p>
          <a:p>
            <a:r>
              <a:rPr lang="it-IT" dirty="0" smtClean="0"/>
              <a:t>How </a:t>
            </a: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? </a:t>
            </a:r>
            <a:r>
              <a:rPr lang="it-IT" dirty="0" err="1" smtClean="0"/>
              <a:t>Obviously</a:t>
            </a:r>
            <a:r>
              <a:rPr lang="it-IT" dirty="0" smtClean="0"/>
              <a:t> </a:t>
            </a:r>
            <a:r>
              <a:rPr lang="it-IT" b="1" dirty="0" smtClean="0"/>
              <a:t>K!</a:t>
            </a:r>
            <a:endParaRPr lang="it-IT" dirty="0" smtClean="0"/>
          </a:p>
          <a:p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 are the </a:t>
            </a:r>
            <a:r>
              <a:rPr lang="it-IT" b="1" dirty="0" err="1" smtClean="0"/>
              <a:t>nearest</a:t>
            </a:r>
            <a:r>
              <a:rPr lang="it-IT" dirty="0" smtClean="0"/>
              <a:t> </a:t>
            </a:r>
            <a:r>
              <a:rPr lang="it-IT" dirty="0" err="1" smtClean="0"/>
              <a:t>ones</a:t>
            </a:r>
            <a:r>
              <a:rPr lang="it-IT" dirty="0" smtClean="0"/>
              <a:t>? </a:t>
            </a:r>
            <a:r>
              <a:rPr lang="it-IT" dirty="0" err="1" smtClean="0"/>
              <a:t>Euclidean</a:t>
            </a:r>
            <a:r>
              <a:rPr lang="it-IT" dirty="0" smtClean="0"/>
              <a:t> </a:t>
            </a:r>
            <a:r>
              <a:rPr lang="it-IT" dirty="0" err="1" smtClean="0"/>
              <a:t>distance</a:t>
            </a:r>
            <a:r>
              <a:rPr lang="it-IT" dirty="0" smtClean="0"/>
              <a:t>, </a:t>
            </a:r>
            <a:r>
              <a:rPr lang="it-IT" dirty="0" err="1" smtClean="0"/>
              <a:t>hamming</a:t>
            </a:r>
            <a:r>
              <a:rPr lang="it-IT" dirty="0" smtClean="0"/>
              <a:t> </a:t>
            </a:r>
            <a:r>
              <a:rPr lang="it-IT" dirty="0" err="1" smtClean="0"/>
              <a:t>distance</a:t>
            </a:r>
            <a:r>
              <a:rPr lang="it-IT" dirty="0" smtClean="0"/>
              <a:t>, </a:t>
            </a:r>
            <a:r>
              <a:rPr lang="it-IT" dirty="0" err="1" smtClean="0"/>
              <a:t>correlation</a:t>
            </a:r>
            <a:r>
              <a:rPr lang="it-IT" dirty="0" smtClean="0"/>
              <a:t>…</a:t>
            </a:r>
          </a:p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if</a:t>
            </a:r>
            <a:r>
              <a:rPr lang="it-IT" dirty="0" smtClean="0"/>
              <a:t> the k </a:t>
            </a:r>
            <a:r>
              <a:rPr lang="it-IT" dirty="0" err="1" smtClean="0"/>
              <a:t>nearest</a:t>
            </a:r>
            <a:r>
              <a:rPr lang="it-IT" dirty="0" smtClean="0"/>
              <a:t> </a:t>
            </a:r>
            <a:r>
              <a:rPr lang="it-IT" dirty="0" err="1" smtClean="0"/>
              <a:t>neighbors</a:t>
            </a:r>
            <a:r>
              <a:rPr lang="it-IT" dirty="0" smtClean="0"/>
              <a:t> </a:t>
            </a:r>
            <a:r>
              <a:rPr lang="it-IT" dirty="0" err="1" smtClean="0"/>
              <a:t>belong</a:t>
            </a:r>
            <a:r>
              <a:rPr lang="it-IT" dirty="0" smtClean="0"/>
              <a:t> to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classes</a:t>
            </a:r>
            <a:r>
              <a:rPr lang="it-IT" dirty="0" smtClean="0"/>
              <a:t>:</a:t>
            </a:r>
          </a:p>
          <a:p>
            <a:pPr lvl="1"/>
            <a:r>
              <a:rPr lang="it-IT" dirty="0" err="1" smtClean="0"/>
              <a:t>Tiranny</a:t>
            </a:r>
            <a:r>
              <a:rPr lang="it-IT" dirty="0" smtClean="0"/>
              <a:t> of the </a:t>
            </a:r>
            <a:r>
              <a:rPr lang="it-IT" dirty="0" err="1" smtClean="0"/>
              <a:t>majority</a:t>
            </a:r>
            <a:r>
              <a:rPr lang="it-IT" dirty="0" smtClean="0"/>
              <a:t>.</a:t>
            </a:r>
          </a:p>
          <a:p>
            <a:pPr lvl="1"/>
            <a:r>
              <a:rPr lang="it-IT" dirty="0" err="1" smtClean="0"/>
              <a:t>Weighted</a:t>
            </a:r>
            <a:r>
              <a:rPr lang="it-IT" dirty="0" smtClean="0"/>
              <a:t> by </a:t>
            </a:r>
            <a:r>
              <a:rPr lang="it-IT" dirty="0" err="1" smtClean="0"/>
              <a:t>distance</a:t>
            </a:r>
            <a:r>
              <a:rPr lang="it-IT" dirty="0" smtClean="0"/>
              <a:t>: </a:t>
            </a:r>
            <a:r>
              <a:rPr lang="it-IT" dirty="0" err="1" smtClean="0"/>
              <a:t>kernel</a:t>
            </a:r>
            <a:r>
              <a:rPr lang="it-IT" dirty="0" smtClean="0"/>
              <a:t> &amp; </a:t>
            </a:r>
            <a:r>
              <a:rPr lang="it-IT" dirty="0" err="1" smtClean="0"/>
              <a:t>links</a:t>
            </a:r>
            <a:r>
              <a:rPr lang="it-IT" dirty="0" smtClean="0"/>
              <a:t> with non </a:t>
            </a:r>
            <a:r>
              <a:rPr lang="it-IT" dirty="0" err="1" smtClean="0"/>
              <a:t>parametric</a:t>
            </a:r>
            <a:r>
              <a:rPr lang="it-IT" dirty="0" smtClean="0"/>
              <a:t> </a:t>
            </a:r>
            <a:r>
              <a:rPr lang="it-IT" dirty="0" err="1" smtClean="0"/>
              <a:t>models</a:t>
            </a:r>
            <a:r>
              <a:rPr lang="it-IT" dirty="0" smtClean="0"/>
              <a:t>.</a:t>
            </a:r>
          </a:p>
          <a:p>
            <a:endParaRPr lang="it-IT" dirty="0" smtClean="0"/>
          </a:p>
          <a:p>
            <a:endParaRPr lang="it-IT" b="1" dirty="0" smtClean="0"/>
          </a:p>
          <a:p>
            <a:endParaRPr lang="it-IT" dirty="0" smtClean="0"/>
          </a:p>
          <a:p>
            <a:pPr lvl="1"/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1026" name="Picture 2" descr="Risultati immagini per nearest neighb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342" y="1285346"/>
            <a:ext cx="4269776" cy="248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07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/>
              <a:t>Fabio's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06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C5E2FA72-B57A-49AC-9A42-528C6EC5E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307" y="3610813"/>
            <a:ext cx="1957835" cy="2239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A3ECC47A-146E-49C9-9F86-01A6A250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1" y="3573833"/>
            <a:ext cx="1958034" cy="2239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629EE4D-A97A-41BE-96B8-DCE9BDD97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63" y="3664999"/>
            <a:ext cx="1957835" cy="22392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720000" y="6318250"/>
            <a:ext cx="7704000" cy="360000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Support Vector Machine (SVM)</a:t>
            </a:r>
          </a:p>
          <a:p>
            <a:pPr lvl="1"/>
            <a:r>
              <a:rPr lang="it-IT" dirty="0"/>
              <a:t>Find the best class-separating hyperplane in a n-dimensional kernel space</a:t>
            </a:r>
          </a:p>
          <a:p>
            <a:pPr lvl="1"/>
            <a:r>
              <a:rPr lang="it-IT" dirty="0"/>
              <a:t>It can be shown that equation of the hyperplane is solely determined by the </a:t>
            </a:r>
            <a:r>
              <a:rPr lang="it-IT" b="1" dirty="0"/>
              <a:t>support vectors</a:t>
            </a:r>
            <a:r>
              <a:rPr lang="it-IT" dirty="0"/>
              <a:t>, i.e. the points the closest to such hyperplane</a:t>
            </a:r>
          </a:p>
          <a:p>
            <a:pPr lvl="1"/>
            <a:endParaRPr lang="it-IT" dirty="0"/>
          </a:p>
          <a:p>
            <a:pPr lvl="1"/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xmlns="" id="{60F0447F-E72A-4FFA-841D-C41B17CF6056}"/>
              </a:ext>
            </a:extLst>
          </p:cNvPr>
          <p:cNvSpPr/>
          <p:nvPr/>
        </p:nvSpPr>
        <p:spPr>
          <a:xfrm>
            <a:off x="72000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Linear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xmlns="" id="{8BD18035-D9DD-4C9D-9B9A-E328CE2ABA41}"/>
              </a:ext>
            </a:extLst>
          </p:cNvPr>
          <p:cNvSpPr/>
          <p:nvPr/>
        </p:nvSpPr>
        <p:spPr>
          <a:xfrm>
            <a:off x="3835710" y="2820440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Polynomial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xmlns="" id="{899716B0-5C03-4973-9F86-AB1AE891EB40}"/>
              </a:ext>
            </a:extLst>
          </p:cNvPr>
          <p:cNvSpPr/>
          <p:nvPr/>
        </p:nvSpPr>
        <p:spPr>
          <a:xfrm>
            <a:off x="6951420" y="2838111"/>
            <a:ext cx="1171277" cy="501393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US" sz="1400" b="1" kern="1200" dirty="0"/>
              <a:t>Radial </a:t>
            </a:r>
            <a:r>
              <a:rPr lang="en-US" sz="1400" dirty="0"/>
              <a:t>Kernel</a:t>
            </a:r>
            <a:endParaRPr lang="en-US" sz="1400" kern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94D057A-CD4F-4642-8147-C15BDF1D8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57" y="3664999"/>
            <a:ext cx="1957835" cy="22392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5611F6D7-1F8A-47FA-9D64-F83869F93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4759" y="3556626"/>
            <a:ext cx="1957835" cy="223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F2E39C05-A371-4685-9CB0-60231AE0D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0721" y="3588761"/>
            <a:ext cx="1957835" cy="2239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5CF271C3-DFF3-4B9E-98E2-FA87AC4538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246" y="3573833"/>
            <a:ext cx="1957835" cy="223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6D43B864-7DB8-4859-A012-3CEC3CB84A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4246" y="3629119"/>
            <a:ext cx="1957835" cy="2239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079F6D9-DFB5-460A-BF4A-256B88AC74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6533" y="3664999"/>
            <a:ext cx="1957835" cy="22392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27389AC-9546-4E1A-A5FD-B0C4F9B91C37}"/>
              </a:ext>
            </a:extLst>
          </p:cNvPr>
          <p:cNvSpPr txBox="1"/>
          <p:nvPr/>
        </p:nvSpPr>
        <p:spPr>
          <a:xfrm>
            <a:off x="4020833" y="3412041"/>
            <a:ext cx="1972307" cy="4154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Perhaps insert the tuning hyperparameters here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5D672A2C-8F8F-48F3-AC3D-47DE4DE23AED}"/>
              </a:ext>
            </a:extLst>
          </p:cNvPr>
          <p:cNvSpPr txBox="1"/>
          <p:nvPr/>
        </p:nvSpPr>
        <p:spPr>
          <a:xfrm>
            <a:off x="4477053" y="218431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Some formulas?</a:t>
            </a:r>
          </a:p>
        </p:txBody>
      </p:sp>
    </p:spTree>
    <p:extLst>
      <p:ext uri="{BB962C8B-B14F-4D97-AF65-F5344CB8AC3E}">
        <p14:creationId xmlns:p14="http://schemas.microsoft.com/office/powerpoint/2010/main" val="133198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xmlns="" id="{E7645850-579C-4A81-86F9-21FD6895DE0A}"/>
                  </a:ext>
                </a:extLst>
              </p:cNvPr>
              <p:cNvSpPr txBox="1"/>
              <p:nvPr/>
            </p:nvSpPr>
            <p:spPr>
              <a:xfrm>
                <a:off x="4318640" y="3853168"/>
                <a:ext cx="4221511" cy="2043113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200" b="1" dirty="0">
                    <a:latin typeface="+mj-lt"/>
                  </a:rPr>
                  <a:t>Entropy</a:t>
                </a:r>
                <a:r>
                  <a:rPr lang="en-GB" sz="1200" b="0" dirty="0">
                    <a:latin typeface="+mj-lt"/>
                  </a:rPr>
                  <a:t>:</a:t>
                </a:r>
                <a:r>
                  <a:rPr lang="en-GB" sz="1200" b="0" dirty="0"/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brk m:alnAt="7"/>
                          </m:rPr>
                          <a:rPr lang="en-GB" sz="1200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12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sz="1200" dirty="0">
                    <a:latin typeface="+mn-lt"/>
                  </a:rPr>
                  <a:t> is the subset of data on which the entropy is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1200" dirty="0">
                    <a:latin typeface="+mn-lt"/>
                  </a:rPr>
                  <a:t> is the set of classes in S (i.e. </a:t>
                </a:r>
                <a:r>
                  <a:rPr lang="en-GB" sz="1200" i="1" dirty="0">
                    <a:latin typeface="+mn-lt"/>
                  </a:rPr>
                  <a:t>class_1</a:t>
                </a:r>
                <a:r>
                  <a:rPr lang="en-GB" sz="1200" dirty="0">
                    <a:latin typeface="+mn-lt"/>
                  </a:rPr>
                  <a:t>, </a:t>
                </a:r>
                <a:r>
                  <a:rPr lang="en-GB" sz="1200" i="1" dirty="0">
                    <a:latin typeface="+mn-lt"/>
                  </a:rPr>
                  <a:t>class_2</a:t>
                </a:r>
                <a:r>
                  <a:rPr lang="en-GB" sz="1200" dirty="0">
                    <a:latin typeface="+mn-lt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dirty="0">
                    <a:latin typeface="+mn-lt"/>
                  </a:rPr>
                  <a:t>the proportion of the number of elements of </a:t>
                </a:r>
                <a:r>
                  <a:rPr lang="en-GB" sz="1200" i="1" dirty="0">
                    <a:latin typeface="+mn-lt"/>
                  </a:rPr>
                  <a:t>class x</a:t>
                </a:r>
                <a:r>
                  <a:rPr lang="en-GB" sz="1200" dirty="0">
                    <a:latin typeface="+mn-lt"/>
                  </a:rPr>
                  <a:t> to the total number of element in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dirty="0">
                  <a:latin typeface="+mn-lt"/>
                </a:endParaRPr>
              </a:p>
              <a:p>
                <a:pPr algn="ctr"/>
                <a:r>
                  <a:rPr lang="en-GB" sz="1200" b="1" dirty="0">
                    <a:latin typeface="+mj-lt"/>
                  </a:rPr>
                  <a:t>Information Gain</a:t>
                </a:r>
                <a:r>
                  <a:rPr lang="en-GB" sz="1200" dirty="0">
                    <a:latin typeface="+mj-lt"/>
                  </a:rPr>
                  <a:t>:</a:t>
                </a:r>
                <a:r>
                  <a:rPr lang="en-GB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12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1200" dirty="0">
                    <a:latin typeface="+mn-lt"/>
                  </a:rPr>
                  <a:t> the sub-subset created from splitting set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1200" dirty="0">
                    <a:latin typeface="+mn-lt"/>
                  </a:rPr>
                  <a:t> by attribute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solidFill>
                      <a:srgbClr val="FFC000"/>
                    </a:solidFill>
                    <a:latin typeface="+mn-lt"/>
                  </a:rPr>
                  <a:t> </a:t>
                </a:r>
                <a:r>
                  <a:rPr lang="en-GB" sz="1200" dirty="0">
                    <a:latin typeface="+mn-lt"/>
                  </a:rPr>
                  <a:t>the proportion of the number of elements of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200" dirty="0">
                    <a:latin typeface="+mn-lt"/>
                  </a:rPr>
                  <a:t> to the total number of element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7645850-579C-4A81-86F9-21FD6895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40" y="3853168"/>
                <a:ext cx="4221511" cy="2043113"/>
              </a:xfrm>
              <a:prstGeom prst="roundRect">
                <a:avLst/>
              </a:prstGeom>
              <a:blipFill>
                <a:blip r:embed="rId2"/>
                <a:stretch>
                  <a:fillRect t="-1002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Dichotomizer </a:t>
            </a:r>
            <a:r>
              <a:rPr lang="it-IT" dirty="0">
                <a:hlinkClick r:id="rId3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3432050" cy="4680000"/>
          </a:xfrm>
        </p:spPr>
        <p:txBody>
          <a:bodyPr>
            <a:normAutofit lnSpcReduction="10000"/>
          </a:bodyPr>
          <a:lstStyle/>
          <a:p>
            <a:endParaRPr lang="it-IT" b="1" dirty="0"/>
          </a:p>
          <a:p>
            <a:r>
              <a:rPr lang="it-IT" b="1" dirty="0"/>
              <a:t>Decision Trees</a:t>
            </a:r>
          </a:p>
          <a:p>
            <a:pPr marL="0" indent="0">
              <a:buNone/>
            </a:pPr>
            <a:r>
              <a:rPr lang="en-GB" dirty="0"/>
              <a:t>Classification (or regression) models in the form of a tree structure. 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subsets. 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it-IT" b="1" dirty="0"/>
              <a:t>Random Forest</a:t>
            </a:r>
          </a:p>
          <a:p>
            <a:pPr marL="0" indent="0">
              <a:buNone/>
            </a:pPr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</p:spPr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98085391-845C-419E-8170-063C78E51DCD}"/>
              </a:ext>
            </a:extLst>
          </p:cNvPr>
          <p:cNvSpPr txBox="1"/>
          <p:nvPr/>
        </p:nvSpPr>
        <p:spPr>
          <a:xfrm>
            <a:off x="5071085" y="5775800"/>
            <a:ext cx="3032174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Isn’t that too much?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B4C8A91-1884-40A6-A9A2-2F5D48657F62}"/>
              </a:ext>
            </a:extLst>
          </p:cNvPr>
          <p:cNvGrpSpPr/>
          <p:nvPr/>
        </p:nvGrpSpPr>
        <p:grpSpPr>
          <a:xfrm>
            <a:off x="4123282" y="960349"/>
            <a:ext cx="4927779" cy="2650958"/>
            <a:chOff x="3928540" y="960349"/>
            <a:chExt cx="4927779" cy="265095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70ECF575-29A7-4D26-97DE-06CD9D52B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8755" y="1177333"/>
              <a:ext cx="3407564" cy="24339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779EE77-00D7-4529-8D61-CC641FDFA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2587" t="15091" r="11994" b="15683"/>
            <a:stretch/>
          </p:blipFill>
          <p:spPr>
            <a:xfrm>
              <a:off x="3928540" y="960349"/>
              <a:ext cx="2685950" cy="1761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72B1D680-53D6-4304-A501-A09FF6587225}"/>
              </a:ext>
            </a:extLst>
          </p:cNvPr>
          <p:cNvGrpSpPr/>
          <p:nvPr/>
        </p:nvGrpSpPr>
        <p:grpSpPr>
          <a:xfrm>
            <a:off x="3500504" y="638707"/>
            <a:ext cx="5608235" cy="2917693"/>
            <a:chOff x="3248084" y="704191"/>
            <a:chExt cx="5608235" cy="291769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892329EB-AF7A-40DD-8440-CF1C2FB0E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48755" y="1187910"/>
              <a:ext cx="3407564" cy="24339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xmlns="" id="{C5E0CE02-BCC9-4F0E-B8BE-506A2C731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248084" y="704191"/>
              <a:ext cx="3646001" cy="2604286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E15DBDB6-A13F-4367-9871-8E4409434D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1395" y="3451815"/>
            <a:ext cx="4535999" cy="324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879AA3F8-0BEE-4418-B5AC-5D146DCF70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1600" y="3452400"/>
            <a:ext cx="4536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1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4" y="1193362"/>
            <a:ext cx="5010653" cy="45156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10000"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Visualization: always recommended (when possible)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</p:txBody>
      </p:sp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sure</a:t>
            </a:r>
            <a:r>
              <a:rPr lang="it-IT" dirty="0"/>
              <a:t>, </a:t>
            </a:r>
            <a:r>
              <a:rPr lang="it-IT" b="1" dirty="0" err="1"/>
              <a:t>visualization</a:t>
            </a:r>
            <a:r>
              <a:rPr lang="it-IT" dirty="0"/>
              <a:t> can help,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and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enough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ight Arrow 11"/>
          <p:cNvSpPr/>
          <p:nvPr/>
        </p:nvSpPr>
        <p:spPr>
          <a:xfrm>
            <a:off x="3909820" y="2234697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2314017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728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4447845" y="42264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2346573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3634978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3986362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5274767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5626150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3986362" y="32579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3986362" y="18936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3320811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5274767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Generated data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https://cran.r-project.org/package=caret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https://cran.r-project.org/package=mlbench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https://cran.r-project.org/package=e1071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just need the right R packages!</a:t>
            </a:r>
          </a:p>
          <a:p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lvl="3"/>
            <a:r>
              <a:rPr lang="en-US" dirty="0"/>
              <a:t>"a set of functions that attempt to streamline the process for creating predictive models"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GB" dirty="0"/>
              <a:t>"a</a:t>
            </a:r>
            <a:r>
              <a:rPr lang="en-US" dirty="0"/>
              <a:t> collection of artificial and real-world machine learning benchmark problems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</a:p>
          <a:p>
            <a:pPr lvl="3"/>
            <a:r>
              <a:rPr lang="en-GB" dirty="0"/>
              <a:t>"f</a:t>
            </a:r>
            <a:r>
              <a:rPr lang="en-US" dirty="0" err="1"/>
              <a:t>unctions</a:t>
            </a:r>
            <a:r>
              <a:rPr lang="en-US" dirty="0"/>
              <a:t> for latent class analysis, short time Fourier transform, fuzzy clustering, support vector machines, shortest path computation, bagged clustering, naive Bayes classifier, ...</a:t>
            </a:r>
            <a:r>
              <a:rPr lang="en-GB" dirty="0"/>
              <a:t>"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61" y="1630610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https://cran.r-project.org/package=dplyr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https://cran.r-project.org/package=tidyverse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https://cran.r-project.org/package=ggplot2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59999"/>
            <a:ext cx="8683200" cy="4796851"/>
          </a:xfrm>
        </p:spPr>
        <p:txBody>
          <a:bodyPr/>
          <a:lstStyle/>
          <a:p>
            <a:r>
              <a:rPr lang="en-GB" dirty="0"/>
              <a:t>But first, how about some modern R?</a:t>
            </a:r>
          </a:p>
          <a:p>
            <a:endParaRPr lang="en-GB" dirty="0"/>
          </a:p>
          <a:p>
            <a:pPr lvl="3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GB" dirty="0"/>
              <a:t>"</a:t>
            </a:r>
            <a:r>
              <a:rPr lang="en-US" dirty="0"/>
              <a:t>a fast, consistent tool for working with data frame like objects,                                         both in memory and out of memory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which is contained in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US" dirty="0"/>
              <a:t>"a set of packages that work in harmony because they share common data representations and API design"</a:t>
            </a:r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lvl="4"/>
            <a:r>
              <a:rPr lang="en-GB" dirty="0"/>
              <a:t>"</a:t>
            </a:r>
            <a:r>
              <a:rPr lang="en-US" dirty="0"/>
              <a:t>a system for 'declaratively' creating graphics"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Let's try these out and create some data to work with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198" r="2845" b="2977"/>
          <a:stretch/>
        </p:blipFill>
        <p:spPr bwMode="auto">
          <a:xfrm>
            <a:off x="720000" y="1607353"/>
            <a:ext cx="621470" cy="72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5" y="2737451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860403"/>
            <a:ext cx="620572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6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</TotalTime>
  <Words>1081</Words>
  <Application>Microsoft Office PowerPoint</Application>
  <PresentationFormat>Presentazione su schermo (4:3)</PresentationFormat>
  <Paragraphs>281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Arial</vt:lpstr>
      <vt:lpstr>Berlin Sans FB Demi</vt:lpstr>
      <vt:lpstr>Calibri</vt:lpstr>
      <vt:lpstr>Cambria Math</vt:lpstr>
      <vt:lpstr>Courier New</vt:lpstr>
      <vt:lpstr>UniCredit</vt:lpstr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What do you need for Machine Learning?</vt:lpstr>
      <vt:lpstr>What do you need for Machine Learning?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model comparison</vt:lpstr>
      <vt:lpstr>Visualization: always recommended (when possible)</vt:lpstr>
      <vt:lpstr>Machine Learning: model evaluation and selection</vt:lpstr>
      <vt:lpstr>Machine Learning is nothing new, why the hype?</vt:lpstr>
    </vt:vector>
  </TitlesOfParts>
  <Company>UGIS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Utente Windows</cp:lastModifiedBy>
  <cp:revision>146</cp:revision>
  <dcterms:created xsi:type="dcterms:W3CDTF">2018-03-14T13:30:48Z</dcterms:created>
  <dcterms:modified xsi:type="dcterms:W3CDTF">2018-03-22T23:08:00Z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